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4"/>
  </p:sldMasterIdLst>
  <p:notesMasterIdLst>
    <p:notesMasterId r:id="rId35"/>
  </p:notesMasterIdLst>
  <p:handoutMasterIdLst>
    <p:handoutMasterId r:id="rId36"/>
  </p:handoutMasterIdLst>
  <p:sldIdLst>
    <p:sldId id="256" r:id="rId5"/>
    <p:sldId id="269" r:id="rId6"/>
    <p:sldId id="272" r:id="rId7"/>
    <p:sldId id="270" r:id="rId8"/>
    <p:sldId id="271" r:id="rId9"/>
    <p:sldId id="280" r:id="rId10"/>
    <p:sldId id="281" r:id="rId11"/>
    <p:sldId id="282" r:id="rId12"/>
    <p:sldId id="279" r:id="rId13"/>
    <p:sldId id="290" r:id="rId14"/>
    <p:sldId id="287" r:id="rId15"/>
    <p:sldId id="288" r:id="rId16"/>
    <p:sldId id="289" r:id="rId17"/>
    <p:sldId id="276" r:id="rId18"/>
    <p:sldId id="273" r:id="rId19"/>
    <p:sldId id="262" r:id="rId20"/>
    <p:sldId id="266" r:id="rId21"/>
    <p:sldId id="275" r:id="rId22"/>
    <p:sldId id="274" r:id="rId23"/>
    <p:sldId id="278" r:id="rId24"/>
    <p:sldId id="284" r:id="rId25"/>
    <p:sldId id="285" r:id="rId26"/>
    <p:sldId id="286" r:id="rId27"/>
    <p:sldId id="277" r:id="rId28"/>
    <p:sldId id="263" r:id="rId29"/>
    <p:sldId id="258" r:id="rId30"/>
    <p:sldId id="283" r:id="rId31"/>
    <p:sldId id="257" r:id="rId32"/>
    <p:sldId id="265" r:id="rId33"/>
    <p:sldId id="291" r:id="rId34"/>
  </p:sldIdLst>
  <p:sldSz cx="12192000" cy="6858000"/>
  <p:notesSz cx="6797675" cy="9926638"/>
  <p:embeddedFontLst>
    <p:embeddedFont>
      <p:font typeface="Cambria Math" panose="02040503050406030204" pitchFamily="18" charset="0"/>
      <p:regular r:id="rId37"/>
    </p:embeddedFont>
    <p:embeddedFont>
      <p:font typeface="Fira Sans" panose="020B0503050000020004" pitchFamily="34" charset="0"/>
      <p:regular r:id="rId38"/>
      <p:bold r:id="rId39"/>
      <p:italic r:id="rId40"/>
      <p:boldItalic r:id="rId41"/>
    </p:embeddedFont>
    <p:embeddedFont>
      <p:font typeface="TUE Meta" panose="020F0502020204030204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ABC3F8-8563-A248-A928-1E0D3ED08DE2}">
          <p14:sldIdLst>
            <p14:sldId id="256"/>
            <p14:sldId id="269"/>
            <p14:sldId id="272"/>
            <p14:sldId id="270"/>
            <p14:sldId id="271"/>
            <p14:sldId id="280"/>
            <p14:sldId id="281"/>
            <p14:sldId id="282"/>
            <p14:sldId id="279"/>
            <p14:sldId id="290"/>
            <p14:sldId id="287"/>
            <p14:sldId id="288"/>
            <p14:sldId id="289"/>
            <p14:sldId id="276"/>
            <p14:sldId id="273"/>
            <p14:sldId id="262"/>
            <p14:sldId id="266"/>
            <p14:sldId id="275"/>
            <p14:sldId id="274"/>
            <p14:sldId id="278"/>
            <p14:sldId id="284"/>
            <p14:sldId id="285"/>
            <p14:sldId id="286"/>
            <p14:sldId id="277"/>
            <p14:sldId id="263"/>
            <p14:sldId id="258"/>
            <p14:sldId id="283"/>
            <p14:sldId id="257"/>
            <p14:sldId id="265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0075F6"/>
    <a:srgbClr val="D60029"/>
    <a:srgbClr val="66FFFF"/>
    <a:srgbClr val="00FFCC"/>
    <a:srgbClr val="6666FF"/>
    <a:srgbClr val="CC33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0"/>
    <p:restoredTop sz="94781"/>
  </p:normalViewPr>
  <p:slideViewPr>
    <p:cSldViewPr snapToGrid="0">
      <p:cViewPr>
        <p:scale>
          <a:sx n="110" d="100"/>
          <a:sy n="110" d="100"/>
        </p:scale>
        <p:origin x="872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Fira Sans" panose="020B05030500000200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8" y="0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Fira Sans" panose="020B0503050000020004" pitchFamily="34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5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Fira Sans" panose="020B0503050000020004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8" y="9428715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0A0A64D-BBF1-4427-8E6D-DD674507F329}" type="slidenum">
              <a:rPr lang="en-US">
                <a:latin typeface="Fira Sans" panose="020B0503050000020004" pitchFamily="34" charset="0"/>
              </a:rPr>
              <a:pPr>
                <a:defRPr/>
              </a:pPr>
              <a:t>‹#›</a:t>
            </a:fld>
            <a:endParaRPr lang="en-US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63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Fira Sans" panose="020B05030500000200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8" y="0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Fira Sans" panose="020B05030500000200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5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Fira Sans" panose="020B05030500000200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8" y="9428715"/>
            <a:ext cx="29446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Fira Sans" panose="020B0503050000020004" pitchFamily="34" charset="0"/>
              </a:defRPr>
            </a:lvl1pPr>
          </a:lstStyle>
          <a:p>
            <a:pPr>
              <a:defRPr/>
            </a:pPr>
            <a:fld id="{80CFD8B5-0E2B-47C3-8C41-74533DDD4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57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ALGA slide template.</a:t>
            </a:r>
          </a:p>
          <a:p>
            <a:endParaRPr lang="en-US" dirty="0"/>
          </a:p>
          <a:p>
            <a:r>
              <a:rPr lang="en-US" dirty="0"/>
              <a:t>You can pick a different logo variant by changing the title slide's layout (in </a:t>
            </a:r>
            <a:r>
              <a:rPr lang="en-US" i="1" dirty="0"/>
              <a:t>Home &gt; Slides &gt; Layout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Alternatively, you can change the title slide completely (e.g., to add another institute's logo) by using the Slide Master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8009-63C4-43E6-9D2B-00EE74C6C2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0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FD8B5-0E2B-47C3-8C41-74533DDD44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2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FD8B5-0E2B-47C3-8C41-74533DDD44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86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CE04-B20F-A722-A707-5C714DE1C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16BF20-426F-A7F5-1F28-BE266D476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956AC-9263-ECD5-4AAC-D21D487E5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976A5-1D9F-50FD-03A5-9C0246C4F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FD8B5-0E2B-47C3-8C41-74533DDD44C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4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47F0-6801-7EF9-EFC7-A5B4BC082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1DF19-9DCD-9D41-9BC4-2CF996138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C8AB2-0474-8B58-18F3-D19DEB836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FC0F-E407-AFE8-5CBF-A4ADFDE0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CFD8B5-0E2B-47C3-8C41-74533DDD44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9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894515" y="685800"/>
            <a:ext cx="8402972" cy="212725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en-US"/>
              <a:t>Foundations of Computing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66062"/>
            <a:ext cx="85344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 b="0">
                <a:solidFill>
                  <a:schemeClr val="accent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68413"/>
            <a:ext cx="10875433" cy="5040312"/>
          </a:xfrm>
        </p:spPr>
        <p:txBody>
          <a:bodyPr/>
          <a:lstStyle>
            <a:lvl1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2803"/>
            <a:ext cx="11315700" cy="647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36117" cy="50403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8" y="1268413"/>
            <a:ext cx="5336116" cy="50403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defRPr sz="2800"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>
              <a:defRPr sz="2400"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>
              <a:defRPr sz="2000"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>
              <a:defRPr sz="2000">
                <a:latin typeface="Fira Sans" panose="020B0503050000020004" pitchFamily="34" charset="0"/>
                <a:ea typeface="Fira Sans" panose="020B05030500000200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2803"/>
            <a:ext cx="11315700" cy="647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7433" y="188913"/>
            <a:ext cx="2827867" cy="61198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88913"/>
            <a:ext cx="8284633" cy="6119812"/>
          </a:xfrm>
        </p:spPr>
        <p:txBody>
          <a:bodyPr vert="eaVert"/>
          <a:lstStyle>
            <a:lvl1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1pPr>
            <a:lvl2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2pPr>
            <a:lvl3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3pPr>
            <a:lvl4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4pPr>
            <a:lvl5pPr>
              <a:defRPr>
                <a:latin typeface="Fira Sans" panose="020B0503050000020004" pitchFamily="34" charset="0"/>
                <a:ea typeface="Fira Sans" panose="020B05030500000200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268413"/>
            <a:ext cx="1087543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284401"/>
            <a:ext cx="10875433" cy="588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3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UE Met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p"/>
        <a:defRPr sz="20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Tx/>
        <a:buSzPct val="90000"/>
        <a:buFont typeface="Wingdings" pitchFamily="2" charset="2"/>
        <a:buChar char="n"/>
        <a:defRPr sz="20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Tx/>
        <a:buSzPct val="90000"/>
        <a:buFont typeface="Wingdings" pitchFamily="2" charset="2"/>
        <a:buChar char="p"/>
        <a:defRPr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map&#10;&#10;AI-generated content may be incorrect.">
            <a:extLst>
              <a:ext uri="{FF2B5EF4-FFF2-40B4-BE49-F238E27FC236}">
                <a16:creationId xmlns:a16="http://schemas.microsoft.com/office/drawing/2014/main" id="{2E321954-050B-9D2B-1E3E-59375ADE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98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6BD4F-4294-47F3-BDC7-85EA20E99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548680"/>
            <a:ext cx="10801200" cy="1843080"/>
          </a:xfrm>
        </p:spPr>
        <p:txBody>
          <a:bodyPr/>
          <a:lstStyle/>
          <a:p>
            <a:pPr algn="r">
              <a:lnSpc>
                <a:spcPct val="107143"/>
              </a:lnSpc>
            </a:pPr>
            <a:r>
              <a:rPr lang="en-US" b="1" dirty="0"/>
              <a:t>Disintegrating Automated Transit Map Design</a:t>
            </a:r>
            <a:br>
              <a:rPr lang="en-US" dirty="0"/>
            </a:br>
            <a:r>
              <a:rPr lang="en-US" dirty="0"/>
              <a:t>An Algorithmic Core for Fast Layout Iteration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07BDE0-4AAD-10D4-DBB9-8BD9E0D18D91}"/>
              </a:ext>
            </a:extLst>
          </p:cNvPr>
          <p:cNvSpPr txBox="1">
            <a:spLocks/>
          </p:cNvSpPr>
          <p:nvPr/>
        </p:nvSpPr>
        <p:spPr>
          <a:xfrm>
            <a:off x="-394113" y="2856701"/>
            <a:ext cx="11890713" cy="2340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None/>
              <a:defRPr sz="2600" b="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2800" dirty="0"/>
              <a:t>Soeren </a:t>
            </a:r>
            <a:r>
              <a:rPr lang="nl-NL" sz="2800" dirty="0" err="1"/>
              <a:t>Terziadis</a:t>
            </a:r>
            <a:endParaRPr lang="nl-NL" sz="2800" dirty="0"/>
          </a:p>
          <a:p>
            <a:pPr algn="r"/>
            <a:r>
              <a:rPr lang="nl-NL" sz="2800" dirty="0"/>
              <a:t>Thomas C. van Dijk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4F9A5-0DF7-4063-D7D5-40DBF87FA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295" y="5197013"/>
            <a:ext cx="2628305" cy="13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ED81-D8C9-811E-056D-BE2D34C98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DBC566-EE0F-8D83-3317-345B12A2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11</a:t>
            </a:r>
            <a:r>
              <a:rPr lang="en-GB" baseline="30000" dirty="0"/>
              <a:t>th</a:t>
            </a:r>
            <a:r>
              <a:rPr lang="en-GB" dirty="0"/>
              <a:t> 2025, </a:t>
            </a:r>
            <a:r>
              <a:rPr lang="en-GB" sz="2800" dirty="0"/>
              <a:t>Ecole </a:t>
            </a:r>
            <a:r>
              <a:rPr lang="en-GB" sz="2800" dirty="0" err="1"/>
              <a:t>d'Ingénieurs</a:t>
            </a:r>
            <a:r>
              <a:rPr lang="en-GB" sz="2800" dirty="0"/>
              <a:t> de la Ville de Paris</a:t>
            </a:r>
            <a:r>
              <a:rPr lang="en-GB" dirty="0"/>
              <a:t>, Paris</a:t>
            </a:r>
          </a:p>
        </p:txBody>
      </p:sp>
      <p:pic>
        <p:nvPicPr>
          <p:cNvPr id="12" name="Picture 11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0B96A747-7D95-4372-EBB6-39025B575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632">
            <a:off x="925973" y="1365814"/>
            <a:ext cx="8539545" cy="480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DBC98-417A-FB00-877E-D1250ABFF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7" t="9606" r="1828" b="8274"/>
          <a:stretch/>
        </p:blipFill>
        <p:spPr>
          <a:xfrm>
            <a:off x="1099595" y="4883694"/>
            <a:ext cx="10567686" cy="97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724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DA674-625C-A164-FCEF-CA59C2BA4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B5F4FD-248B-29AC-BDF7-A1FF409B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11</a:t>
            </a:r>
            <a:r>
              <a:rPr lang="en-GB" baseline="30000" dirty="0"/>
              <a:t>th</a:t>
            </a:r>
            <a:r>
              <a:rPr lang="en-GB" dirty="0"/>
              <a:t> 2025, </a:t>
            </a:r>
            <a:r>
              <a:rPr lang="en-GB" sz="2800" dirty="0"/>
              <a:t>Ecole </a:t>
            </a:r>
            <a:r>
              <a:rPr lang="en-GB" sz="2800" dirty="0" err="1"/>
              <a:t>d'Ingénieurs</a:t>
            </a:r>
            <a:r>
              <a:rPr lang="en-GB" sz="2800" dirty="0"/>
              <a:t> de la Ville de Paris</a:t>
            </a:r>
            <a:r>
              <a:rPr lang="en-GB" dirty="0"/>
              <a:t>, Paris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8773412F-0DB2-98BF-13B8-B3F19127C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3708"/>
            <a:ext cx="7772400" cy="237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2F51814-0F3D-3510-46BF-CE64FC73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4319451"/>
            <a:ext cx="10875433" cy="198927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5F6"/>
                </a:solidFill>
              </a:rPr>
              <a:t>Demo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Some philosophical considerations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Maths for nerds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08BB2-EF3B-452C-3CC3-D90B1F2AA68B}"/>
              </a:ext>
            </a:extLst>
          </p:cNvPr>
          <p:cNvSpPr txBox="1"/>
          <p:nvPr/>
        </p:nvSpPr>
        <p:spPr>
          <a:xfrm>
            <a:off x="2209800" y="3705996"/>
            <a:ext cx="7772400" cy="7292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dirty="0">
                <a:latin typeface="+mn-lt"/>
              </a:rPr>
              <a:t>https://</a:t>
            </a:r>
            <a:r>
              <a:rPr lang="en-GB" dirty="0" err="1">
                <a:latin typeface="+mn-lt"/>
              </a:rPr>
              <a:t>github.com</a:t>
            </a:r>
            <a:r>
              <a:rPr lang="en-GB" dirty="0">
                <a:latin typeface="+mn-lt"/>
              </a:rPr>
              <a:t>/</a:t>
            </a:r>
            <a:r>
              <a:rPr lang="en-GB" dirty="0" err="1">
                <a:latin typeface="+mn-lt"/>
              </a:rPr>
              <a:t>tcvdijk</a:t>
            </a:r>
            <a:r>
              <a:rPr lang="en-GB" dirty="0">
                <a:latin typeface="+mn-lt"/>
              </a:rPr>
              <a:t>/</a:t>
            </a:r>
            <a:r>
              <a:rPr lang="en-GB" dirty="0" err="1">
                <a:latin typeface="+mn-lt"/>
              </a:rPr>
              <a:t>mooey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6457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F75108-8BDC-3E7E-83AE-EE10F4C8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31" y="205030"/>
            <a:ext cx="8934932" cy="6508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69B18-1940-A790-82D4-92B63BD4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5" y="6774337"/>
            <a:ext cx="10995225" cy="26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3AAA-80F4-7773-2538-C243F6545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EF94DB-CA9D-B6AA-CD12-B064A7FA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31" y="-3903983"/>
            <a:ext cx="8934932" cy="6508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09E5E-43AD-FDBD-9391-87C542AA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5" y="2665324"/>
            <a:ext cx="10995225" cy="26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48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EB64A-AFAB-C58C-3EE6-954F81F4C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5F6"/>
                </a:solidFill>
              </a:rPr>
              <a:t>Allow the design to be in an inconsistent or invalid state</a:t>
            </a:r>
          </a:p>
          <a:p>
            <a:r>
              <a:rPr lang="en-GB" dirty="0"/>
              <a:t>Allows fast, best-effort algorithms</a:t>
            </a:r>
          </a:p>
          <a:p>
            <a:r>
              <a:rPr lang="en-GB" dirty="0"/>
              <a:t>Do not get in the user’s way</a:t>
            </a:r>
            <a:r>
              <a:rPr lang="en-GB" dirty="0">
                <a:solidFill>
                  <a:srgbClr val="B2B2B2"/>
                </a:solidFill>
              </a:rPr>
              <a:t> (cf. database transactions)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5F6"/>
                </a:solidFill>
              </a:rPr>
              <a:t>Do not add stability measures to the optimisation</a:t>
            </a:r>
          </a:p>
          <a:p>
            <a:r>
              <a:rPr lang="en-GB" dirty="0"/>
              <a:t>Our layout is a pure function of the design decisions, not the edit history or randomness</a:t>
            </a:r>
          </a:p>
          <a:p>
            <a:r>
              <a:rPr lang="en-GB" dirty="0"/>
              <a:t>Clicking </a:t>
            </a:r>
            <a:r>
              <a:rPr lang="en-GB" i="1" dirty="0"/>
              <a:t>solve</a:t>
            </a:r>
            <a:r>
              <a:rPr lang="en-GB" dirty="0"/>
              <a:t> a second time should not do anything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5F6"/>
                </a:solidFill>
              </a:rPr>
              <a:t>Design is a search problem</a:t>
            </a:r>
          </a:p>
          <a:p>
            <a:r>
              <a:rPr lang="en-GB" dirty="0"/>
              <a:t>Linear undo/redo is too limited</a:t>
            </a:r>
          </a:p>
          <a:p>
            <a:r>
              <a:rPr lang="en-GB" dirty="0"/>
              <a:t>Merge drawings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1941DD-2BCB-D430-4277-0FEF1E1B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philosophical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2250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A90B9-1858-973C-EAF7-291D7E522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Realisation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F9378-FB4F-62AE-7280-D51815057A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Where do the stations go?</a:t>
            </a:r>
          </a:p>
        </p:txBody>
      </p:sp>
    </p:spTree>
    <p:extLst>
      <p:ext uri="{BB962C8B-B14F-4D97-AF65-F5344CB8AC3E}">
        <p14:creationId xmlns:p14="http://schemas.microsoft.com/office/powerpoint/2010/main" val="317249289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7892B-F89E-BDB4-E803-1A495B699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668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FE9BBB-4744-D991-9B9C-10C9C3FB8562}"/>
              </a:ext>
            </a:extLst>
          </p:cNvPr>
          <p:cNvCxnSpPr>
            <a:cxnSpLocks/>
          </p:cNvCxnSpPr>
          <p:nvPr/>
        </p:nvCxnSpPr>
        <p:spPr bwMode="auto">
          <a:xfrm>
            <a:off x="566928" y="6386556"/>
            <a:ext cx="1892808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477979F-21B7-7A2D-2B4B-4F2BC853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728" y="284401"/>
            <a:ext cx="5736304" cy="588383"/>
          </a:xfrm>
        </p:spPr>
        <p:txBody>
          <a:bodyPr/>
          <a:lstStyle/>
          <a:p>
            <a:r>
              <a:rPr lang="en-GB" dirty="0"/>
              <a:t>Realisation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3CB69-8886-636E-FFA9-C9E84EB99B6A}"/>
                  </a:ext>
                </a:extLst>
              </p:cNvPr>
              <p:cNvSpPr txBox="1"/>
              <p:nvPr/>
            </p:nvSpPr>
            <p:spPr>
              <a:xfrm>
                <a:off x="0" y="2038661"/>
                <a:ext cx="940633" cy="434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53CB69-8886-636E-FFA9-C9E84EB99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38661"/>
                <a:ext cx="940633" cy="434715"/>
              </a:xfrm>
              <a:prstGeom prst="rect">
                <a:avLst/>
              </a:prstGeom>
              <a:blipFill>
                <a:blip r:embed="rId3"/>
                <a:stretch>
                  <a:fillRect l="-4054" r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12D10-8084-A470-3EB7-DAD0490C4DE2}"/>
                  </a:ext>
                </a:extLst>
              </p:cNvPr>
              <p:cNvSpPr txBox="1"/>
              <p:nvPr/>
            </p:nvSpPr>
            <p:spPr>
              <a:xfrm>
                <a:off x="1951219" y="2038661"/>
                <a:ext cx="940633" cy="434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12D10-8084-A470-3EB7-DAD0490C4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219" y="2038661"/>
                <a:ext cx="940633" cy="434715"/>
              </a:xfrm>
              <a:prstGeom prst="rect">
                <a:avLst/>
              </a:prstGeom>
              <a:blipFill>
                <a:blip r:embed="rId4"/>
                <a:stretch>
                  <a:fillRect l="-2667" r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F15FDD92-5A79-CBC5-2895-78D3503A06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8728" y="1268413"/>
                <a:ext cx="6183442" cy="50403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b="0" dirty="0"/>
                  <a:t>On a </a:t>
                </a:r>
                <a:r>
                  <a:rPr lang="nl-NL" b="0" dirty="0" err="1"/>
                  <a:t>horizontal</a:t>
                </a:r>
                <a:r>
                  <a:rPr lang="nl-NL" b="0" dirty="0"/>
                  <a:t> line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Far enough apart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+1≤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On a positive diagonal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Far enough apart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nl-NL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deg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nl-NL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nl-NL" b="0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B2B2B2"/>
                    </a:solidFill>
                  </a:rPr>
                  <a:t>( … 6 more cases … )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Distances are linear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nl-NL" b="0" dirty="0"/>
              </a:p>
              <a:p>
                <a:pPr marL="0" indent="0">
                  <a:buNone/>
                </a:pPr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0075F6"/>
                    </a:solidFill>
                  </a:rPr>
                  <a:t>Minimize ink</a:t>
                </a:r>
                <a:r>
                  <a:rPr lang="en-GB" dirty="0"/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nl-NL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F15FDD92-5A79-CBC5-2895-78D3503A06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8728" y="1268413"/>
                <a:ext cx="6183442" cy="5040312"/>
              </a:xfrm>
              <a:blipFill>
                <a:blip r:embed="rId5"/>
                <a:stretch>
                  <a:fillRect l="-1025" t="-503" b="-35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3E496-72F9-EDDC-7A5A-348450672B69}"/>
                  </a:ext>
                </a:extLst>
              </p:cNvPr>
              <p:cNvSpPr txBox="1"/>
              <p:nvPr/>
            </p:nvSpPr>
            <p:spPr>
              <a:xfrm>
                <a:off x="813716" y="6423285"/>
                <a:ext cx="940633" cy="434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53E496-72F9-EDDC-7A5A-348450672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16" y="6423285"/>
                <a:ext cx="940633" cy="434715"/>
              </a:xfrm>
              <a:prstGeom prst="rect">
                <a:avLst/>
              </a:prstGeom>
              <a:blipFill>
                <a:blip r:embed="rId6"/>
                <a:stretch>
                  <a:fillRect l="-5263" r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C95022-D7A7-9A24-7E49-8A4D402CABDF}"/>
                  </a:ext>
                </a:extLst>
              </p:cNvPr>
              <p:cNvSpPr txBox="1"/>
              <p:nvPr/>
            </p:nvSpPr>
            <p:spPr>
              <a:xfrm>
                <a:off x="2668341" y="4294679"/>
                <a:ext cx="940633" cy="434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C95022-D7A7-9A24-7E49-8A4D402CA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341" y="4294679"/>
                <a:ext cx="940633" cy="434715"/>
              </a:xfrm>
              <a:prstGeom prst="rect">
                <a:avLst/>
              </a:prstGeom>
              <a:blipFill>
                <a:blip r:embed="rId7"/>
                <a:stretch>
                  <a:fillRect l="-5333" r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DC9BF-017E-36C9-9CF6-8483477B4C81}"/>
              </a:ext>
            </a:extLst>
          </p:cNvPr>
          <p:cNvCxnSpPr/>
          <p:nvPr/>
        </p:nvCxnSpPr>
        <p:spPr bwMode="auto">
          <a:xfrm>
            <a:off x="566928" y="2642616"/>
            <a:ext cx="1892808" cy="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230A09-39D1-B519-BBAE-B0AA6930F0B5}"/>
              </a:ext>
            </a:extLst>
          </p:cNvPr>
          <p:cNvCxnSpPr>
            <a:cxnSpLocks/>
          </p:cNvCxnSpPr>
          <p:nvPr/>
        </p:nvCxnSpPr>
        <p:spPr bwMode="auto">
          <a:xfrm flipV="1">
            <a:off x="566928" y="4517136"/>
            <a:ext cx="1892808" cy="1874520"/>
          </a:xfrm>
          <a:prstGeom prst="line">
            <a:avLst/>
          </a:prstGeom>
          <a:ln w="762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C01C2-F291-F06D-1BCD-897BB7A39C8C}"/>
              </a:ext>
            </a:extLst>
          </p:cNvPr>
          <p:cNvCxnSpPr>
            <a:cxnSpLocks/>
          </p:cNvCxnSpPr>
          <p:nvPr/>
        </p:nvCxnSpPr>
        <p:spPr bwMode="auto">
          <a:xfrm flipV="1">
            <a:off x="2421535" y="4512036"/>
            <a:ext cx="0" cy="1874520"/>
          </a:xfrm>
          <a:prstGeom prst="line">
            <a:avLst/>
          </a:prstGeom>
          <a:ln w="76200">
            <a:solidFill>
              <a:srgbClr val="FFC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917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90915E-7DCB-1183-5B05-6D07CB79C130}"/>
              </a:ext>
            </a:extLst>
          </p:cNvPr>
          <p:cNvCxnSpPr>
            <a:cxnSpLocks/>
          </p:cNvCxnSpPr>
          <p:nvPr/>
        </p:nvCxnSpPr>
        <p:spPr bwMode="auto">
          <a:xfrm rot="-5400000">
            <a:off x="-373967" y="5751179"/>
            <a:ext cx="2531951" cy="253195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6AAEB9-8D96-735D-9B26-B5A3AF70EDF8}"/>
              </a:ext>
            </a:extLst>
          </p:cNvPr>
          <p:cNvCxnSpPr>
            <a:cxnSpLocks/>
          </p:cNvCxnSpPr>
          <p:nvPr/>
        </p:nvCxnSpPr>
        <p:spPr bwMode="auto">
          <a:xfrm>
            <a:off x="9756648" y="5751179"/>
            <a:ext cx="2531951" cy="253195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AD196A2-67EB-4DAC-DA00-3543808D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Spacing colinear stations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C69E89-CFFD-0F77-F150-6B989A4B13BC}"/>
              </a:ext>
            </a:extLst>
          </p:cNvPr>
          <p:cNvCxnSpPr/>
          <p:nvPr/>
        </p:nvCxnSpPr>
        <p:spPr bwMode="auto">
          <a:xfrm>
            <a:off x="2157984" y="5751179"/>
            <a:ext cx="7598664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1171FFE-60DB-4AC1-2AD0-B6AF6E3F0703}"/>
              </a:ext>
            </a:extLst>
          </p:cNvPr>
          <p:cNvSpPr/>
          <p:nvPr/>
        </p:nvSpPr>
        <p:spPr bwMode="auto">
          <a:xfrm>
            <a:off x="1979676" y="5572871"/>
            <a:ext cx="356616" cy="356616"/>
          </a:xfrm>
          <a:prstGeom prst="ellipse">
            <a:avLst/>
          </a:prstGeom>
          <a:solidFill>
            <a:schemeClr val="bg1"/>
          </a:solidFill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CE0135-72B1-6673-6EF9-6365F15280F4}"/>
              </a:ext>
            </a:extLst>
          </p:cNvPr>
          <p:cNvSpPr/>
          <p:nvPr/>
        </p:nvSpPr>
        <p:spPr bwMode="auto">
          <a:xfrm>
            <a:off x="9578340" y="5572871"/>
            <a:ext cx="356616" cy="356616"/>
          </a:xfrm>
          <a:prstGeom prst="ellipse">
            <a:avLst/>
          </a:prstGeom>
          <a:solidFill>
            <a:schemeClr val="bg1"/>
          </a:solidFill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55F911-E63D-1E1D-9E62-2D74003539AD}"/>
              </a:ext>
            </a:extLst>
          </p:cNvPr>
          <p:cNvSpPr/>
          <p:nvPr/>
        </p:nvSpPr>
        <p:spPr bwMode="auto">
          <a:xfrm>
            <a:off x="3591811" y="5572871"/>
            <a:ext cx="356616" cy="356616"/>
          </a:xfrm>
          <a:prstGeom prst="ellipse">
            <a:avLst/>
          </a:prstGeom>
          <a:solidFill>
            <a:schemeClr val="bg1"/>
          </a:solidFill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E86A91-A088-13A8-E381-D7803AEA3973}"/>
              </a:ext>
            </a:extLst>
          </p:cNvPr>
          <p:cNvSpPr/>
          <p:nvPr/>
        </p:nvSpPr>
        <p:spPr bwMode="auto">
          <a:xfrm>
            <a:off x="6047315" y="5572871"/>
            <a:ext cx="356616" cy="356616"/>
          </a:xfrm>
          <a:prstGeom prst="ellipse">
            <a:avLst/>
          </a:prstGeom>
          <a:solidFill>
            <a:schemeClr val="bg1"/>
          </a:solidFill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756F2F-16F3-A4BD-7B01-A1525FCFE42A}"/>
              </a:ext>
            </a:extLst>
          </p:cNvPr>
          <p:cNvSpPr/>
          <p:nvPr/>
        </p:nvSpPr>
        <p:spPr bwMode="auto">
          <a:xfrm>
            <a:off x="8353607" y="5572871"/>
            <a:ext cx="356616" cy="356616"/>
          </a:xfrm>
          <a:prstGeom prst="ellipse">
            <a:avLst/>
          </a:prstGeom>
          <a:solidFill>
            <a:schemeClr val="bg1"/>
          </a:solidFill>
          <a:ln w="889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D59D6731-987B-FCC3-91B4-14588A021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1" y="1268413"/>
                <a:ext cx="10875433" cy="38944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Many drawing algorithms contract degree-2 stations and put them back in postprocessing.</a:t>
                </a:r>
              </a:p>
              <a:p>
                <a:pPr marL="0" indent="0">
                  <a:buNone/>
                </a:pPr>
                <a:r>
                  <a:rPr lang="en-GB" dirty="0"/>
                  <a:t>We do not need to, because we are </a:t>
                </a:r>
                <a:r>
                  <a:rPr lang="en-GB" dirty="0">
                    <a:solidFill>
                      <a:srgbClr val="0075F6"/>
                    </a:solidFill>
                  </a:rPr>
                  <a:t>fast</a:t>
                </a:r>
                <a:r>
                  <a:rPr lang="en-GB" dirty="0"/>
                  <a:t>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Set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GB" dirty="0"/>
                  <a:t> for a group of edges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.</a:t>
                </a:r>
              </a:p>
              <a:p>
                <a:pPr marL="0" indent="0">
                  <a:buNone/>
                </a:pPr>
                <a:r>
                  <a:rPr lang="en-GB" dirty="0"/>
                  <a:t>Minimize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D59D6731-987B-FCC3-91B4-14588A021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268413"/>
                <a:ext cx="10875433" cy="3894424"/>
              </a:xfrm>
              <a:blipFill>
                <a:blip r:embed="rId3"/>
                <a:stretch>
                  <a:fillRect l="-583" t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819AC4-E754-B9F3-3137-CF8AF2BFCB6D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V="1">
            <a:off x="2157984" y="4865211"/>
            <a:ext cx="0" cy="7076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2C7509-F8F6-6FAD-47D9-7D76F68D9809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V="1">
            <a:off x="3770119" y="4865211"/>
            <a:ext cx="0" cy="7076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4857C1-A87C-7A02-A2BD-CA4947B21C56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V="1">
            <a:off x="6225623" y="4865211"/>
            <a:ext cx="0" cy="7076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31C17E-8B6F-1DE0-1CE4-CDAC19A0DE1D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8531915" y="4865211"/>
            <a:ext cx="0" cy="7076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963D42-A4F4-4AEC-734C-268C2A339DB4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9756648" y="4865211"/>
            <a:ext cx="0" cy="70766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DB09A0F-BF04-F5FD-844A-72170C3AD659}"/>
                  </a:ext>
                </a:extLst>
              </p:cNvPr>
              <p:cNvSpPr txBox="1"/>
              <p:nvPr/>
            </p:nvSpPr>
            <p:spPr>
              <a:xfrm>
                <a:off x="2506852" y="4887266"/>
                <a:ext cx="914400" cy="379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DB09A0F-BF04-F5FD-844A-72170C3AD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852" y="4887266"/>
                <a:ext cx="914400" cy="379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6F5EB2-2BDF-4053-34C2-E9CAFD6DA81C}"/>
                  </a:ext>
                </a:extLst>
              </p:cNvPr>
              <p:cNvSpPr txBox="1"/>
              <p:nvPr/>
            </p:nvSpPr>
            <p:spPr>
              <a:xfrm>
                <a:off x="4497238" y="4887266"/>
                <a:ext cx="914400" cy="379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rgbClr val="0075F6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rgbClr val="0075F6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6F5EB2-2BDF-4053-34C2-E9CAFD6DA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238" y="4887266"/>
                <a:ext cx="914400" cy="379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DD51EA-1FD0-6C20-3305-0F43FB4BFE4E}"/>
                  </a:ext>
                </a:extLst>
              </p:cNvPr>
              <p:cNvSpPr txBox="1"/>
              <p:nvPr/>
            </p:nvSpPr>
            <p:spPr>
              <a:xfrm>
                <a:off x="6950929" y="4892614"/>
                <a:ext cx="914400" cy="379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DD51EA-1FD0-6C20-3305-0F43FB4BF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929" y="4892614"/>
                <a:ext cx="914400" cy="379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778B17-535B-11BE-DC2C-E79ED9EBA291}"/>
                  </a:ext>
                </a:extLst>
              </p:cNvPr>
              <p:cNvSpPr txBox="1"/>
              <p:nvPr/>
            </p:nvSpPr>
            <p:spPr>
              <a:xfrm>
                <a:off x="8632861" y="4865211"/>
                <a:ext cx="914400" cy="379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778B17-535B-11BE-DC2C-E79ED9EB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861" y="4865211"/>
                <a:ext cx="914400" cy="379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C -0.01614 4.07407E-6 -0.03307 -0.00116 -0.02031 -0.00139 C -0.00755 -0.00162 0.07305 -0.00186 0.07657 -0.00139 C 0.08021 -0.00093 0.01615 4.07407E-6 -4.79167E-6 4.07407E-6 Z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C 0.01914 4.07407E-6 0.03372 0.00115 0.02773 0.00115 C 0.02174 0.00115 -0.01667 4.07407E-6 -0.03581 4.07407E-6 C -0.05495 4.07407E-6 -0.09258 0.00092 -0.08711 0.00115 C -0.08177 0.00138 -0.01914 4.07407E-6 3.125E-6 4.07407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02773 0.00115 C -0.028 0.00138 4.16667E-7 4.07407E-6 4.16667E-7 0.00023 L 4.16667E-7 4.07407E-6 Z " pathEditMode="relative" rAng="0" ptsTypes="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4D931C-B434-168B-BB33-97E43A16FD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Very fast</a:t>
                </a:r>
              </a:p>
              <a:p>
                <a:pPr marL="0" indent="0">
                  <a:buNone/>
                </a:pPr>
                <a:r>
                  <a:rPr lang="en-GB" dirty="0"/>
                  <a:t>Even on large networks: 30ms for London </a:t>
                </a:r>
                <a:r>
                  <a:rPr lang="en-GB" dirty="0">
                    <a:solidFill>
                      <a:srgbClr val="B2B2B2"/>
                    </a:solidFill>
                  </a:rPr>
                  <a:t>(271 stations, 306 connections)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Solves a simple, well-defined task</a:t>
                </a:r>
              </a:p>
              <a:p>
                <a:pPr marL="0" indent="0">
                  <a:buNone/>
                </a:pPr>
                <a:r>
                  <a:rPr lang="en-GB" dirty="0"/>
                  <a:t>If it does something seemingly strange, it usually makes sense when you think about it.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Solves a simple task</a:t>
                </a:r>
              </a:p>
              <a:p>
                <a:pPr marL="0" indent="0">
                  <a:buNone/>
                </a:pPr>
                <a:r>
                  <a:rPr lang="en-GB" dirty="0"/>
                  <a:t>Does not know about crossings; can even make overlaps.</a:t>
                </a:r>
                <a:endParaRPr lang="en-GB" dirty="0">
                  <a:solidFill>
                    <a:srgbClr val="B2B2B2"/>
                  </a:solidFill>
                </a:endParaRP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We have not worked out the interactions with the realisation</a:t>
                </a:r>
              </a:p>
              <a:p>
                <a:pPr marL="0" indent="0">
                  <a:buNone/>
                </a:pPr>
                <a:r>
                  <a:rPr lang="en-GB" dirty="0"/>
                  <a:t>We have an idea for how to handle crossings, but there is more to do.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4D931C-B434-168B-BB33-97E43A16FD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3" t="-5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42BF59-A22E-5EA1-7B5E-F8DD3C8D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Pros &amp; Cons</a:t>
            </a:r>
          </a:p>
        </p:txBody>
      </p:sp>
    </p:spTree>
    <p:extLst>
      <p:ext uri="{BB962C8B-B14F-4D97-AF65-F5344CB8AC3E}">
        <p14:creationId xmlns:p14="http://schemas.microsoft.com/office/powerpoint/2010/main" val="65047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5D09-9F5E-5817-08B1-26CBF4988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2A2A-5597-1755-E78F-D616E8548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Port 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D0945-093F-4324-2A37-5DCE3F9A16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directions do the connections have?</a:t>
            </a:r>
          </a:p>
        </p:txBody>
      </p:sp>
    </p:spTree>
    <p:extLst>
      <p:ext uri="{BB962C8B-B14F-4D97-AF65-F5344CB8AC3E}">
        <p14:creationId xmlns:p14="http://schemas.microsoft.com/office/powerpoint/2010/main" val="312800462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CA84-1ED8-8A81-9D39-4AF223AB5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FAFC88-4200-ED2A-6D25-CC884937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3</a:t>
            </a:r>
            <a:r>
              <a:rPr lang="en-GB" baseline="30000" dirty="0"/>
              <a:t>rd</a:t>
            </a:r>
            <a:r>
              <a:rPr lang="en-GB" dirty="0"/>
              <a:t> 2014, Wivenhoe House Hotel, Colchester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A52074-91AA-5D51-2EBD-917D3301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5" y="1210028"/>
            <a:ext cx="9172839" cy="515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59977-EFEB-BA31-A503-8E5B04FAC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0914" y="6484974"/>
            <a:ext cx="9275231" cy="303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F5705-A416-9AFD-6F4F-2B7BF1BF1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70961" y="6757441"/>
            <a:ext cx="9275232" cy="77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845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14E57E-CAF6-3AEB-E8F1-030A29ED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Fast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8519B-A69B-DE24-25B9-F4CEE711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4"/>
          <a:stretch/>
        </p:blipFill>
        <p:spPr>
          <a:xfrm>
            <a:off x="4807481" y="3055531"/>
            <a:ext cx="3019783" cy="3314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A57C16-397A-FC25-9284-A2D35E66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482" y="3074504"/>
            <a:ext cx="3040754" cy="3040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43E1C-4DA6-77E3-46F9-EE18F2215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50" y="3089128"/>
            <a:ext cx="3160214" cy="323691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56E60F1-5854-D526-AD19-D8BD48383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68413"/>
            <a:ext cx="10875433" cy="1778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We have geographic bearings between the stations.</a:t>
            </a:r>
          </a:p>
          <a:p>
            <a:pPr marL="0" indent="0">
              <a:buNone/>
            </a:pPr>
            <a:r>
              <a:rPr lang="en-GB" dirty="0">
                <a:solidFill>
                  <a:srgbClr val="B2B2B2"/>
                </a:solidFill>
              </a:rPr>
              <a:t>You might have track geography.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Assign ports based on </a:t>
            </a:r>
            <a:r>
              <a:rPr lang="en-GB" dirty="0">
                <a:solidFill>
                  <a:srgbClr val="0075F6"/>
                </a:solidFill>
              </a:rPr>
              <a:t>angle error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242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E51B5-7D13-CFFA-D8A2-0509F628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EA0667-7A47-A673-2A7F-7A2F9EB9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Inconsistent port assignment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10F073-68D8-4859-99FA-1971BE4A9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40" y="1088428"/>
            <a:ext cx="5532120" cy="548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8CD63-55D5-9828-7642-5B983E49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3C758F-C247-8524-2BBE-21085D4DB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6251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665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5589B-5589-B1F3-CD03-4293A1537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19C7D0-69AE-2B8D-5867-D61D5BBB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Inconsistent port assignment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6B65-2194-CA27-80B2-FF7B45CE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" y="1088428"/>
            <a:ext cx="5532120" cy="548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4942D-0BF0-329B-1D40-34C3CFBE4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131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53DDE-6210-5694-766F-5FCACC6B1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382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3948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8AF0-A18C-8524-F802-C2F8AA77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5DEBED-5FD1-B749-7B2D-7C7623A7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Inconsistent port assignment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F8F76-A81F-AFFD-E952-5E9D0CFE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5129" y="1088428"/>
            <a:ext cx="5532120" cy="548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83883-FEB1-148D-D6EC-81360FC6D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22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A9F4C-6DFC-F695-C248-8CD317E0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373" y="1088428"/>
            <a:ext cx="5532120" cy="54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1971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BAC88E-596E-B41B-E76C-9EFC47575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Inconsistent port assignment? </a:t>
            </a:r>
            <a:r>
              <a:rPr lang="en-GB" dirty="0">
                <a:solidFill>
                  <a:srgbClr val="0075F6"/>
                </a:solidFill>
              </a:rPr>
              <a:t>Bend!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F38F2-52CF-09DF-356B-5C32E966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68" y="1548767"/>
            <a:ext cx="10345064" cy="47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0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1DEEAD-AC1C-4A57-232C-BC71EBA4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5F6"/>
                </a:solidFill>
              </a:rPr>
              <a:t>Consistent</a:t>
            </a:r>
            <a:r>
              <a:rPr lang="en-GB" dirty="0"/>
              <a:t> Port Assignment: NP-hard </a:t>
            </a:r>
            <a:r>
              <a:rPr lang="en-GB" dirty="0">
                <a:solidFill>
                  <a:srgbClr val="B2B2B2"/>
                </a:solidFill>
              </a:rPr>
              <a:t>(PNAE-3SAT)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55EED-FBDA-268C-E239-CA6C41A8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3849">
            <a:off x="5180076" y="1817322"/>
            <a:ext cx="7391400" cy="529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E6449-4588-A0F1-768A-6F3BE4ED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9891">
            <a:off x="-149606" y="1436321"/>
            <a:ext cx="7480300" cy="605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14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46C88F-C576-E13E-4884-46F0B7C53C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268413"/>
                <a:ext cx="10875435" cy="5040312"/>
              </a:xfrm>
            </p:spPr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nl-NL" dirty="0"/>
                  <a:t>Assign </a:t>
                </a:r>
                <a:r>
                  <a:rPr lang="nl-NL" dirty="0" err="1">
                    <a:solidFill>
                      <a:srgbClr val="0075F6"/>
                    </a:solidFill>
                  </a:rPr>
                  <a:t>edge</a:t>
                </a:r>
                <a:r>
                  <a:rPr lang="nl-NL" dirty="0">
                    <a:solidFill>
                      <a:srgbClr val="0075F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i="1" dirty="0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nl-NL" dirty="0">
                    <a:solidFill>
                      <a:srgbClr val="0075F6"/>
                    </a:solidFill>
                  </a:rPr>
                  <a:t> </a:t>
                </a:r>
                <a:r>
                  <a:rPr lang="nl-NL" dirty="0" err="1"/>
                  <a:t>to</a:t>
                </a:r>
                <a:r>
                  <a:rPr lang="nl-NL" dirty="0"/>
                  <a:t> </a:t>
                </a:r>
                <a:r>
                  <a:rPr lang="nl-NL" dirty="0">
                    <a:solidFill>
                      <a:srgbClr val="0075F6"/>
                    </a:solidFill>
                  </a:rPr>
                  <a:t>port </a:t>
                </a:r>
                <a14:m>
                  <m:oMath xmlns:m="http://schemas.openxmlformats.org/officeDocument/2006/math">
                    <m:r>
                      <a:rPr lang="nl-NL" i="1" dirty="0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nl-NL" dirty="0">
                    <a:solidFill>
                      <a:srgbClr val="0075F6"/>
                    </a:solidFill>
                  </a:rPr>
                  <a:t> </a:t>
                </a:r>
                <a:r>
                  <a:rPr lang="nl-NL" dirty="0"/>
                  <a:t>at </a:t>
                </a:r>
                <a:r>
                  <a:rPr lang="nl-NL" dirty="0">
                    <a:solidFill>
                      <a:srgbClr val="0075F6"/>
                    </a:solidFill>
                  </a:rPr>
                  <a:t>station </a:t>
                </a:r>
                <a14:m>
                  <m:oMath xmlns:m="http://schemas.openxmlformats.org/officeDocument/2006/math">
                    <m:r>
                      <a:rPr lang="nl-NL" i="1" dirty="0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nl-NL" dirty="0"/>
                  <a:t>?</a:t>
                </a:r>
                <a:r>
                  <a:rPr lang="nl-NL" dirty="0">
                    <a:solidFill>
                      <a:srgbClr val="0075F6"/>
                    </a:solidFill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sz="2400" dirty="0"/>
                  <a:t>		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nl-NL" dirty="0">
                  <a:solidFill>
                    <a:srgbClr val="0075F6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l-NL" b="0" dirty="0" err="1">
                    <a:solidFill>
                      <a:srgbClr val="0075F6"/>
                    </a:solidFill>
                  </a:rPr>
                  <a:t>Minimize</a:t>
                </a:r>
                <a:r>
                  <a:rPr lang="nl-NL" b="0" dirty="0">
                    <a:solidFill>
                      <a:srgbClr val="0075F6"/>
                    </a:solidFill>
                  </a:rPr>
                  <a:t> </a:t>
                </a:r>
                <a:r>
                  <a:rPr lang="nl-NL" b="0" dirty="0" err="1">
                    <a:solidFill>
                      <a:srgbClr val="0075F6"/>
                    </a:solidFill>
                  </a:rPr>
                  <a:t>cost</a:t>
                </a:r>
                <a:r>
                  <a:rPr lang="nl-NL" dirty="0"/>
                  <a:t>		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eqArr>
                              <m:eqArr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p>
                                    <m:r>
                                      <a:rPr lang="nl-NL" sz="240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d>
                              </m:e>
                            </m:eqArr>
                          </m:sub>
                          <m:sup/>
                          <m:e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Sup>
                              <m:sSub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nl-NL" sz="240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e>
                        </m:nary>
                      </m:e>
                    </m:func>
                  </m:oMath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l-NL" b="0" dirty="0" err="1"/>
                  <a:t>Assign</a:t>
                </a:r>
                <a:r>
                  <a:rPr lang="nl-NL" b="0" dirty="0"/>
                  <a:t> </a:t>
                </a:r>
                <a:r>
                  <a:rPr lang="nl-NL" b="0" dirty="0" err="1">
                    <a:solidFill>
                      <a:srgbClr val="0075F6"/>
                    </a:solidFill>
                  </a:rPr>
                  <a:t>every</a:t>
                </a:r>
                <a:r>
                  <a:rPr lang="nl-NL" b="0" dirty="0">
                    <a:solidFill>
                      <a:srgbClr val="0075F6"/>
                    </a:solidFill>
                  </a:rPr>
                  <a:t> </a:t>
                </a:r>
                <a:r>
                  <a:rPr lang="nl-NL" b="0" dirty="0" err="1">
                    <a:solidFill>
                      <a:srgbClr val="0075F6"/>
                    </a:solidFill>
                  </a:rPr>
                  <a:t>edge</a:t>
                </a:r>
                <a:r>
                  <a:rPr lang="nl-NL" b="0" dirty="0"/>
                  <a:t>		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∈[8]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e>
                    </m:nary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GB" sz="2400" dirty="0"/>
                  <a:t>	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nl-NL" sz="2400" i="1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endParaRPr lang="en-GB" dirty="0">
                  <a:solidFill>
                    <a:srgbClr val="B2B2B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l-NL" b="0" dirty="0" err="1"/>
                  <a:t>Use</a:t>
                </a:r>
                <a:r>
                  <a:rPr lang="nl-NL" b="0" dirty="0"/>
                  <a:t> </a:t>
                </a:r>
                <a:r>
                  <a:rPr lang="nl-NL" b="0" dirty="0" err="1"/>
                  <a:t>ports</a:t>
                </a:r>
                <a:r>
                  <a:rPr lang="nl-NL" b="0" dirty="0"/>
                  <a:t> </a:t>
                </a:r>
                <a:r>
                  <a:rPr lang="nl-NL" b="0" dirty="0" err="1">
                    <a:solidFill>
                      <a:srgbClr val="0075F6"/>
                    </a:solidFill>
                  </a:rPr>
                  <a:t>only</a:t>
                </a:r>
                <a:r>
                  <a:rPr lang="nl-NL" b="0" dirty="0">
                    <a:solidFill>
                      <a:srgbClr val="0075F6"/>
                    </a:solidFill>
                  </a:rPr>
                  <a:t> </a:t>
                </a:r>
                <a:r>
                  <a:rPr lang="nl-NL" b="0" dirty="0" err="1">
                    <a:solidFill>
                      <a:srgbClr val="0075F6"/>
                    </a:solidFill>
                  </a:rPr>
                  <a:t>once</a:t>
                </a:r>
                <a:r>
                  <a:rPr lang="nl-NL" b="0" dirty="0"/>
                  <a:t>		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sub>
                      <m:sup/>
                      <m:e>
                        <m:sSubSup>
                          <m:sSub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nl-NL" sz="240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e>
                    </m:nary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≤ 1</m:t>
                    </m:r>
                  </m:oMath>
                </a14:m>
                <a:r>
                  <a:rPr lang="en-GB" sz="2400" dirty="0"/>
                  <a:t>	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en-GB" sz="2400" dirty="0">
                  <a:solidFill>
                    <a:srgbClr val="B2B2B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nl-NL" dirty="0" err="1"/>
                  <a:t>Assign</a:t>
                </a:r>
                <a:r>
                  <a:rPr lang="nl-NL" dirty="0"/>
                  <a:t> </a:t>
                </a:r>
                <a:r>
                  <a:rPr lang="nl-NL" dirty="0" err="1">
                    <a:solidFill>
                      <a:srgbClr val="0075F6"/>
                    </a:solidFill>
                  </a:rPr>
                  <a:t>opposite</a:t>
                </a:r>
                <a:r>
                  <a:rPr lang="nl-NL" dirty="0">
                    <a:solidFill>
                      <a:srgbClr val="0075F6"/>
                    </a:solidFill>
                  </a:rPr>
                  <a:t> </a:t>
                </a:r>
                <a:r>
                  <a:rPr lang="nl-NL" dirty="0" err="1">
                    <a:solidFill>
                      <a:srgbClr val="0075F6"/>
                    </a:solidFill>
                  </a:rPr>
                  <a:t>endpoints</a:t>
                </a:r>
                <a:r>
                  <a:rPr lang="nl-NL" dirty="0"/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= </m:t>
                    </m:r>
                    <m:sSubSup>
                      <m:sSubSup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,(</m:t>
                        </m:r>
                        <m:r>
                          <a:rPr lang="nl-NL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+4)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en-GB" sz="2400" dirty="0"/>
                  <a:t>	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l-NL" sz="2400" i="1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/>
                  <a:t>Penalize </a:t>
                </a:r>
                <a:r>
                  <a:rPr lang="en-GB" dirty="0">
                    <a:solidFill>
                      <a:srgbClr val="0075F6"/>
                    </a:solidFill>
                  </a:rPr>
                  <a:t>bending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𝑒𝑓</m:t>
                    </m:r>
                  </m:oMath>
                </a14:m>
                <a:r>
                  <a:rPr lang="en-GB" dirty="0"/>
                  <a:t>?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≥ </m:t>
                    </m:r>
                    <m:sSubSup>
                      <m:sSub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,(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+4)</m:t>
                        </m:r>
                      </m:sub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GB" sz="2400" dirty="0"/>
                  <a:t>	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∀ 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sz="2400" i="1" smtClean="0">
                        <a:solidFill>
                          <a:srgbClr val="B2B2B2"/>
                        </a:solidFill>
                        <a:latin typeface="Cambria Math" panose="02040503050406030204" pitchFamily="18" charset="0"/>
                      </a:rPr>
                      <m:t>∈[8]</m:t>
                    </m:r>
                  </m:oMath>
                </a14:m>
                <a:endParaRPr lang="en-GB" dirty="0">
                  <a:solidFill>
                    <a:srgbClr val="B2B2B2"/>
                  </a:solidFill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46C88F-C576-E13E-4884-46F0B7C53C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268413"/>
                <a:ext cx="10875435" cy="5040312"/>
              </a:xfrm>
              <a:blipFill>
                <a:blip r:embed="rId2"/>
                <a:stretch>
                  <a:fillRect l="-5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E131971-095D-3A2E-8EEA-3893B47C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Consistent Port Assignment with bend penalty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FD1B7A-03CD-5425-FD53-E800EF152886}"/>
                  </a:ext>
                </a:extLst>
              </p:cNvPr>
              <p:cNvSpPr txBox="1"/>
              <p:nvPr/>
            </p:nvSpPr>
            <p:spPr>
              <a:xfrm>
                <a:off x="8576056" y="2489555"/>
                <a:ext cx="2032309" cy="84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nl-NL" sz="2400" b="0" dirty="0">
                    <a:solidFill>
                      <a:srgbClr val="0075F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dirty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sz="2400" b="0" i="0" dirty="0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40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∑</m:t>
                    </m:r>
                    <m:r>
                      <a:rPr lang="nl-NL" sz="2400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400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NL" sz="2400" i="1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nl-NL" sz="2400" i="1">
                            <a:solidFill>
                              <a:srgbClr val="0075F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GB" sz="2400" dirty="0">
                  <a:solidFill>
                    <a:srgbClr val="0075F6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FD1B7A-03CD-5425-FD53-E800EF152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056" y="2489555"/>
                <a:ext cx="2032309" cy="845219"/>
              </a:xfrm>
              <a:prstGeom prst="rect">
                <a:avLst/>
              </a:prstGeom>
              <a:blipFill>
                <a:blip r:embed="rId3"/>
                <a:stretch>
                  <a:fillRect l="-621" t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0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01DE0-94CB-36E8-3650-5D8AD94E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2D5A4C0-FC27-FAFB-4524-827CAB9F5C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Very fast</a:t>
                </a:r>
              </a:p>
              <a:p>
                <a:pPr marL="0" indent="0">
                  <a:buNone/>
                </a:pPr>
                <a:r>
                  <a:rPr lang="en-GB" dirty="0"/>
                  <a:t>Consistent port assignment ILP with bend penalty does London in 70ms.</a:t>
                </a:r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B2B2B2"/>
                    </a:solidFill>
                  </a:rPr>
                  <a:t>(So 100ms total, including realisation.)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Good place to interact with the layout</a:t>
                </a:r>
              </a:p>
              <a:p>
                <a:pPr marL="0" indent="0">
                  <a:buNone/>
                </a:pPr>
                <a:r>
                  <a:rPr lang="en-GB" dirty="0"/>
                  <a:t>Intuitive to use; intentional bends work really well.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Does not care about realisability</a:t>
                </a:r>
              </a:p>
              <a:p>
                <a:pPr marL="0" indent="0">
                  <a:buNone/>
                </a:pPr>
                <a:r>
                  <a:rPr lang="en-GB" dirty="0"/>
                  <a:t>The “smarter” models can actually do … dumb things.</a:t>
                </a:r>
                <a:endParaRPr lang="nl-NL" b="0" i="1" dirty="0">
                  <a:solidFill>
                    <a:srgbClr val="0075F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l-NL" b="0" i="1" dirty="0">
                  <a:solidFill>
                    <a:srgbClr val="0075F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0075F6"/>
                        </a:solidFill>
                        <a:latin typeface="Cambria Math" panose="02040503050406030204" pitchFamily="18" charset="0"/>
                      </a:rPr>
                      <m:t>⊖</m:t>
                    </m:r>
                  </m:oMath>
                </a14:m>
                <a:r>
                  <a:rPr lang="en-GB" dirty="0">
                    <a:solidFill>
                      <a:srgbClr val="0075F6"/>
                    </a:solidFill>
                  </a:rPr>
                  <a:t> Cannot do complex connection shapes </a:t>
                </a:r>
              </a:p>
              <a:p>
                <a:pPr marL="0" indent="0">
                  <a:buNone/>
                </a:pPr>
                <a:r>
                  <a:rPr lang="en-GB" dirty="0"/>
                  <a:t>Can only represent a single bend.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2D5A4C0-FC27-FAFB-4524-827CAB9F5C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3" t="-5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F376FCE-2795-8D55-24B7-9F092FF5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Pros &amp; Cons: Port Assignment</a:t>
            </a:r>
          </a:p>
        </p:txBody>
      </p:sp>
    </p:spTree>
    <p:extLst>
      <p:ext uri="{BB962C8B-B14F-4D97-AF65-F5344CB8AC3E}">
        <p14:creationId xmlns:p14="http://schemas.microsoft.com/office/powerpoint/2010/main" val="135663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C9B220-1E66-91BC-3D25-B7BA2FE2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Fixed </a:t>
            </a:r>
            <a:r>
              <a:rPr lang="en-GB" dirty="0" err="1">
                <a:solidFill>
                  <a:srgbClr val="0075F6"/>
                </a:solidFill>
              </a:rPr>
              <a:t>octolinearity</a:t>
            </a:r>
            <a:endParaRPr lang="en-GB" dirty="0">
              <a:solidFill>
                <a:srgbClr val="0075F6"/>
              </a:solidFill>
            </a:endParaRPr>
          </a:p>
          <a:p>
            <a:r>
              <a:rPr lang="en-GB" dirty="0"/>
              <a:t>Not fundamental to the algorithmics; </a:t>
            </a:r>
            <a:r>
              <a:rPr lang="en-GB" dirty="0">
                <a:solidFill>
                  <a:srgbClr val="0075F6"/>
                </a:solidFill>
              </a:rPr>
              <a:t>fixed directions </a:t>
            </a:r>
            <a:r>
              <a:rPr lang="en-GB" dirty="0"/>
              <a:t>and </a:t>
            </a:r>
            <a:r>
              <a:rPr lang="en-GB" dirty="0">
                <a:solidFill>
                  <a:srgbClr val="0075F6"/>
                </a:solidFill>
              </a:rPr>
              <a:t>straight lines </a:t>
            </a:r>
            <a:r>
              <a:rPr lang="en-GB" dirty="0"/>
              <a:t>are.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 </a:t>
            </a:r>
            <a:r>
              <a:rPr lang="en-GB" dirty="0">
                <a:solidFill>
                  <a:srgbClr val="0075F6"/>
                </a:solidFill>
              </a:rPr>
              <a:t>labelling</a:t>
            </a:r>
          </a:p>
          <a:p>
            <a:r>
              <a:rPr lang="en-GB" dirty="0"/>
              <a:t>We have pretty solid ideas though…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5F6"/>
                </a:solidFill>
              </a:rPr>
              <a:t>Not a real product</a:t>
            </a:r>
            <a:endParaRPr lang="en-GB" dirty="0"/>
          </a:p>
          <a:p>
            <a:r>
              <a:rPr lang="en-GB" dirty="0"/>
              <a:t>You can shoot yourself in the foot without a good way to recover.</a:t>
            </a:r>
          </a:p>
          <a:p>
            <a:r>
              <a:rPr lang="en-GB" dirty="0"/>
              <a:t>Would need much more software development.</a:t>
            </a:r>
          </a:p>
          <a:p>
            <a:r>
              <a:rPr lang="en-GB" dirty="0"/>
              <a:t>We are not going to do that(?)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BB160-4AD1-A96A-F9DA-0F2D8ED9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Mooey</a:t>
            </a:r>
          </a:p>
        </p:txBody>
      </p:sp>
    </p:spTree>
    <p:extLst>
      <p:ext uri="{BB962C8B-B14F-4D97-AF65-F5344CB8AC3E}">
        <p14:creationId xmlns:p14="http://schemas.microsoft.com/office/powerpoint/2010/main" val="304797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F10D59-C530-25F4-27BD-EE27D009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Dis-integrate an optimisation problem and put the user in a strategic place.</a:t>
            </a:r>
          </a:p>
          <a:p>
            <a:r>
              <a:rPr lang="en-GB" dirty="0"/>
              <a:t>We picked </a:t>
            </a:r>
            <a:r>
              <a:rPr lang="en-GB" dirty="0">
                <a:solidFill>
                  <a:srgbClr val="0075F6"/>
                </a:solidFill>
              </a:rPr>
              <a:t>port assignment</a:t>
            </a:r>
            <a:r>
              <a:rPr lang="en-GB" dirty="0"/>
              <a:t>.</a:t>
            </a:r>
          </a:p>
          <a:p>
            <a:r>
              <a:rPr lang="en-GB" dirty="0"/>
              <a:t>Fast algorithms on either side.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75F6"/>
                </a:solidFill>
              </a:rPr>
              <a:t>Actual implementation </a:t>
            </a:r>
            <a:r>
              <a:rPr lang="en-GB" dirty="0"/>
              <a:t>with effort on UX.</a:t>
            </a:r>
          </a:p>
          <a:p>
            <a:r>
              <a:rPr lang="en-GB" dirty="0"/>
              <a:t>Interacting with it led us to some different places than we thought we were going.</a:t>
            </a:r>
          </a:p>
          <a:p>
            <a:r>
              <a:rPr lang="en-GB" dirty="0"/>
              <a:t>Integration with Loom pipeline through matching file format.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5B95D5-1F3A-F576-B393-41BF3E37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671732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550D-833D-D4DC-03EB-B337EB41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672C02-1ECC-CED2-837B-84FCB333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3</a:t>
            </a:r>
            <a:r>
              <a:rPr lang="en-GB" baseline="30000" dirty="0"/>
              <a:t>rd</a:t>
            </a:r>
            <a:r>
              <a:rPr lang="en-GB" dirty="0"/>
              <a:t> 2014, Wivenhoe House Hotel, Colchester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B45A67-102E-A0DC-70C6-6BD5143BB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421044"/>
            <a:ext cx="4260113" cy="239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D8A54-C8B1-1102-DB46-4369ACCC4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1856702"/>
            <a:ext cx="9275231" cy="303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73463-9593-3A27-F506-D508130CC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2" y="5180883"/>
            <a:ext cx="9275232" cy="77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973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86A620-B635-8804-8A07-F392C776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947" y="0"/>
            <a:ext cx="5374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9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9ACF3A-FD45-8B0B-AD57-FF10ADE0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12</a:t>
            </a:r>
            <a:r>
              <a:rPr lang="en-GB" baseline="30000" dirty="0"/>
              <a:t>th</a:t>
            </a:r>
            <a:r>
              <a:rPr lang="en-GB" dirty="0"/>
              <a:t> 2019, TU Wien Campus </a:t>
            </a:r>
            <a:r>
              <a:rPr lang="en-GB" dirty="0" err="1"/>
              <a:t>Grußhaus</a:t>
            </a:r>
            <a:r>
              <a:rPr lang="en-GB" dirty="0"/>
              <a:t>, Vienna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3D99772-DD5A-1BAC-7915-4B369B92D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60" y="1279085"/>
            <a:ext cx="7981679" cy="529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03D90C-63AE-D66B-5E76-027FB9126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159" y="6467622"/>
            <a:ext cx="8284844" cy="286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114651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D5346-A179-6C7F-CAC0-786FFB0B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320142-F242-E2E9-0B2F-6A7D512A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12</a:t>
            </a:r>
            <a:r>
              <a:rPr lang="en-GB" baseline="30000" dirty="0"/>
              <a:t>th</a:t>
            </a:r>
            <a:r>
              <a:rPr lang="en-GB" dirty="0"/>
              <a:t> 2019, TU Wien Campus </a:t>
            </a:r>
            <a:r>
              <a:rPr lang="en-GB" dirty="0" err="1"/>
              <a:t>Grußhaus</a:t>
            </a:r>
            <a:r>
              <a:rPr lang="en-GB" dirty="0"/>
              <a:t>, Vienna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9CAC3EF-2D28-95D5-411C-1607C62F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" y="1279085"/>
            <a:ext cx="3810000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EE619-1C0F-0742-DDF1-D1D0DD1E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91" y="3217985"/>
            <a:ext cx="8284844" cy="286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392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BFD86C-A617-160F-F63D-2F4C3929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April 2022, </a:t>
            </a:r>
            <a:r>
              <a:rPr lang="en-GB" dirty="0" err="1"/>
              <a:t>Beckmanns</a:t>
            </a:r>
            <a:r>
              <a:rPr lang="en-GB" dirty="0"/>
              <a:t> Hof, Bochum</a:t>
            </a:r>
          </a:p>
        </p:txBody>
      </p:sp>
      <p:pic>
        <p:nvPicPr>
          <p:cNvPr id="10244" name="Picture 4" descr="Picture of Beckmanns Hof">
            <a:extLst>
              <a:ext uri="{FF2B5EF4-FFF2-40B4-BE49-F238E27FC236}">
                <a16:creationId xmlns:a16="http://schemas.microsoft.com/office/drawing/2014/main" id="{67D5E613-4CE6-FF4B-F79F-EAB188EC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8" y="1110176"/>
            <a:ext cx="6685036" cy="503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D2EA8-98CE-85D1-0494-2C0A9F0B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938" y="1208815"/>
            <a:ext cx="7772400" cy="45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85237-F997-B9F2-6338-D7429365C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5" y="6703255"/>
            <a:ext cx="11519860" cy="207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232622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CB561-74C9-8276-C40C-6EB0AF27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679A41-367D-7208-CB1E-C3024D265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April 2022, </a:t>
            </a:r>
            <a:r>
              <a:rPr lang="en-GB" dirty="0" err="1"/>
              <a:t>Beckmanns</a:t>
            </a:r>
            <a:r>
              <a:rPr lang="en-GB" dirty="0"/>
              <a:t> Hof, Bochum</a:t>
            </a:r>
          </a:p>
        </p:txBody>
      </p:sp>
      <p:pic>
        <p:nvPicPr>
          <p:cNvPr id="10244" name="Picture 4" descr="Picture of Beckmanns Hof">
            <a:extLst>
              <a:ext uri="{FF2B5EF4-FFF2-40B4-BE49-F238E27FC236}">
                <a16:creationId xmlns:a16="http://schemas.microsoft.com/office/drawing/2014/main" id="{15EA8581-9FDB-E12E-76FF-F61970F1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660">
            <a:off x="389438" y="1272833"/>
            <a:ext cx="6685036" cy="503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87939-A2C8-BF96-29FD-1B7648B8F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84">
            <a:off x="3839618" y="1357657"/>
            <a:ext cx="7772400" cy="45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47CA4-8828-19A3-03A5-5E8F8D52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5" y="6703255"/>
            <a:ext cx="11519860" cy="207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06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04BD-6C75-DF61-68AA-B88E2C07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F7EBE6-DA1E-7A5B-9BC0-7A320B84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April 2022, </a:t>
            </a:r>
            <a:r>
              <a:rPr lang="en-GB" dirty="0" err="1"/>
              <a:t>Beckmanns</a:t>
            </a:r>
            <a:r>
              <a:rPr lang="en-GB" dirty="0"/>
              <a:t> Hof, Bochum</a:t>
            </a:r>
          </a:p>
        </p:txBody>
      </p:sp>
      <p:pic>
        <p:nvPicPr>
          <p:cNvPr id="10244" name="Picture 4" descr="Picture of Beckmanns Hof">
            <a:extLst>
              <a:ext uri="{FF2B5EF4-FFF2-40B4-BE49-F238E27FC236}">
                <a16:creationId xmlns:a16="http://schemas.microsoft.com/office/drawing/2014/main" id="{A81E3423-4D8C-9D7D-EB6A-FDF80488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660">
            <a:off x="389438" y="1272833"/>
            <a:ext cx="6685036" cy="503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33AD0-3ED3-3E15-C1DA-F790E71B6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84">
            <a:off x="3839618" y="1357657"/>
            <a:ext cx="7772400" cy="45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9C599-D70F-1231-D3FF-1A7B4752F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70" y="4498428"/>
            <a:ext cx="11519860" cy="207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029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E30424-0175-392A-6810-DB78BFA6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11</a:t>
            </a:r>
            <a:r>
              <a:rPr lang="en-GB" baseline="30000" dirty="0"/>
              <a:t>th</a:t>
            </a:r>
            <a:r>
              <a:rPr lang="en-GB" dirty="0"/>
              <a:t> 2025, </a:t>
            </a:r>
            <a:r>
              <a:rPr lang="en-GB" sz="2800" dirty="0"/>
              <a:t>Ecole </a:t>
            </a:r>
            <a:r>
              <a:rPr lang="en-GB" sz="2800" dirty="0" err="1"/>
              <a:t>d'Ingénieurs</a:t>
            </a:r>
            <a:r>
              <a:rPr lang="en-GB" sz="2800" dirty="0"/>
              <a:t> de la Ville de Paris</a:t>
            </a:r>
            <a:r>
              <a:rPr lang="en-GB" dirty="0"/>
              <a:t>, Paris</a:t>
            </a:r>
          </a:p>
        </p:txBody>
      </p:sp>
      <p:pic>
        <p:nvPicPr>
          <p:cNvPr id="12" name="Picture 11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43750759-F3F3-3F2B-0485-B8AA43456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55" y="1354238"/>
            <a:ext cx="8539545" cy="480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F1A84-908B-0700-9310-DB4EE9F3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7" t="9606" r="1828" b="8274"/>
          <a:stretch/>
        </p:blipFill>
        <p:spPr>
          <a:xfrm>
            <a:off x="1192192" y="6990287"/>
            <a:ext cx="10567686" cy="97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54498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Level">
  <a:themeElements>
    <a:clrScheme name="AG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5F6"/>
      </a:accent1>
      <a:accent2>
        <a:srgbClr val="00B050"/>
      </a:accent2>
      <a:accent3>
        <a:srgbClr val="A5A5A5"/>
      </a:accent3>
      <a:accent4>
        <a:srgbClr val="C00000"/>
      </a:accent4>
      <a:accent5>
        <a:srgbClr val="7030A0"/>
      </a:accent5>
      <a:accent6>
        <a:srgbClr val="FFC000"/>
      </a:accent6>
      <a:hlink>
        <a:srgbClr val="D60029"/>
      </a:hlink>
      <a:folHlink>
        <a:srgbClr val="009900"/>
      </a:folHlink>
    </a:clrScheme>
    <a:fontScheme name="AGA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noAutofit/>
      </a:bodyPr>
      <a:lstStyle>
        <a:defPPr>
          <a:defRPr dirty="0">
            <a:latin typeface="+mn-lt"/>
          </a:defRPr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027B60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1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027B60"/>
        </a:accent6>
        <a:hlink>
          <a:srgbClr val="03B58F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2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027B60"/>
        </a:accent6>
        <a:hlink>
          <a:srgbClr val="03B58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3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027B60"/>
        </a:accent6>
        <a:hlink>
          <a:srgbClr val="07B14C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4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439D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B0CCFF"/>
        </a:accent5>
        <a:accent6>
          <a:srgbClr val="027B60"/>
        </a:accent6>
        <a:hlink>
          <a:srgbClr val="8ED80A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5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1182FF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AAC1FF"/>
        </a:accent5>
        <a:accent6>
          <a:srgbClr val="027B60"/>
        </a:accent6>
        <a:hlink>
          <a:srgbClr val="8ED80A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6">
        <a:dk1>
          <a:srgbClr val="000000"/>
        </a:dk1>
        <a:lt1>
          <a:srgbClr val="FFFFFF"/>
        </a:lt1>
        <a:dk2>
          <a:srgbClr val="01486B"/>
        </a:dk2>
        <a:lt2>
          <a:srgbClr val="002A58"/>
        </a:lt2>
        <a:accent1>
          <a:srgbClr val="0075F6"/>
        </a:accent1>
        <a:accent2>
          <a:srgbClr val="02886B"/>
        </a:accent2>
        <a:accent3>
          <a:srgbClr val="FFFFFF"/>
        </a:accent3>
        <a:accent4>
          <a:srgbClr val="000000"/>
        </a:accent4>
        <a:accent5>
          <a:srgbClr val="AABDFA"/>
        </a:accent5>
        <a:accent6>
          <a:srgbClr val="027B60"/>
        </a:accent6>
        <a:hlink>
          <a:srgbClr val="8ED80A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83A90CF4C93243876F7215357860D2" ma:contentTypeVersion="18" ma:contentTypeDescription="Create a new document." ma:contentTypeScope="" ma:versionID="6bd9e446c040cfc48b901c3633bd4fbc">
  <xsd:schema xmlns:xsd="http://www.w3.org/2001/XMLSchema" xmlns:xs="http://www.w3.org/2001/XMLSchema" xmlns:p="http://schemas.microsoft.com/office/2006/metadata/properties" xmlns:ns2="fb0dc925-a984-4623-af61-277f7d53f6e2" xmlns:ns3="5c778dbf-65d6-4052-99c4-bde303a52110" targetNamespace="http://schemas.microsoft.com/office/2006/metadata/properties" ma:root="true" ma:fieldsID="020e99fc352b426b1eca96fb1fcc68fb" ns2:_="" ns3:_="">
    <xsd:import namespace="fb0dc925-a984-4623-af61-277f7d53f6e2"/>
    <xsd:import namespace="5c778dbf-65d6-4052-99c4-bde303a521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dc925-a984-4623-af61-277f7d53f6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aed8d-bfd3-45c0-bd62-2f6e95c3fed1}" ma:internalName="TaxCatchAll" ma:showField="CatchAllData" ma:web="fb0dc925-a984-4623-af61-277f7d53f6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78dbf-65d6-4052-99c4-bde303a521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f80264a-99e7-47cd-820c-3e92ce78c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0dc925-a984-4623-af61-277f7d53f6e2" xsi:nil="true"/>
    <lcf76f155ced4ddcb4097134ff3c332f xmlns="5c778dbf-65d6-4052-99c4-bde303a5211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450DE-D2B7-40D2-B7C9-43A4A1E81219}">
  <ds:schemaRefs>
    <ds:schemaRef ds:uri="5c778dbf-65d6-4052-99c4-bde303a52110"/>
    <ds:schemaRef ds:uri="fb0dc925-a984-4623-af61-277f7d53f6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C8DF8A-9B57-4A55-9ABD-B9590E20C84D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5c778dbf-65d6-4052-99c4-bde303a52110"/>
    <ds:schemaRef ds:uri="http://www.w3.org/XML/1998/namespace"/>
    <ds:schemaRef ds:uri="http://purl.org/dc/elements/1.1/"/>
    <ds:schemaRef ds:uri="fb0dc925-a984-4623-af61-277f7d53f6e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813E96B-7674-44E4-A9B9-CBD08DF63D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GDIntro2006</Template>
  <TotalTime>10237</TotalTime>
  <Words>891</Words>
  <Application>Microsoft Macintosh PowerPoint</Application>
  <PresentationFormat>Widescreen</PresentationFormat>
  <Paragraphs>134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Cambria Math</vt:lpstr>
      <vt:lpstr>Wingdings</vt:lpstr>
      <vt:lpstr>Verdana</vt:lpstr>
      <vt:lpstr>Fira Sans</vt:lpstr>
      <vt:lpstr>Arial</vt:lpstr>
      <vt:lpstr>TUE Meta</vt:lpstr>
      <vt:lpstr>Level</vt:lpstr>
      <vt:lpstr>Disintegrating Automated Transit Map Design An Algorithmic Core for Fast Layout Iteration</vt:lpstr>
      <vt:lpstr>April 3rd 2014, Wivenhoe House Hotel, Colchester</vt:lpstr>
      <vt:lpstr>April 3rd 2014, Wivenhoe House Hotel, Colchester</vt:lpstr>
      <vt:lpstr>April 12th 2019, TU Wien Campus Grußhaus, Vienna</vt:lpstr>
      <vt:lpstr>April 12th 2019, TU Wien Campus Grußhaus, Vienna</vt:lpstr>
      <vt:lpstr>22nd April 2022, Beckmanns Hof, Bochum</vt:lpstr>
      <vt:lpstr>22nd April 2022, Beckmanns Hof, Bochum</vt:lpstr>
      <vt:lpstr>22nd April 2022, Beckmanns Hof, Bochum</vt:lpstr>
      <vt:lpstr>April 11th 2025, Ecole d'Ingénieurs de la Ville de Paris, Paris</vt:lpstr>
      <vt:lpstr>April 11th 2025, Ecole d'Ingénieurs de la Ville de Paris, Paris</vt:lpstr>
      <vt:lpstr>April 11th 2025, Ecole d'Ingénieurs de la Ville de Paris, Paris</vt:lpstr>
      <vt:lpstr>PowerPoint Presentation</vt:lpstr>
      <vt:lpstr>PowerPoint Presentation</vt:lpstr>
      <vt:lpstr>Some philosophical considerations</vt:lpstr>
      <vt:lpstr>Realisation</vt:lpstr>
      <vt:lpstr>Realisation</vt:lpstr>
      <vt:lpstr>Spacing colinear stations</vt:lpstr>
      <vt:lpstr>Pros &amp; Cons</vt:lpstr>
      <vt:lpstr>Port Assignment</vt:lpstr>
      <vt:lpstr>Fast methods</vt:lpstr>
      <vt:lpstr>Inconsistent port assignment</vt:lpstr>
      <vt:lpstr>Inconsistent port assignment</vt:lpstr>
      <vt:lpstr>Inconsistent port assignment</vt:lpstr>
      <vt:lpstr>Inconsistent port assignment? Bend!</vt:lpstr>
      <vt:lpstr>Consistent Port Assignment: NP-hard (PNAE-3SAT)</vt:lpstr>
      <vt:lpstr>Consistent Port Assignment with bend penalty</vt:lpstr>
      <vt:lpstr>Pros &amp; Cons: Port Assignment</vt:lpstr>
      <vt:lpstr>Limitations of Mooey</vt:lpstr>
      <vt:lpstr>Recap</vt:lpstr>
      <vt:lpstr>PowerPoint Presentation</vt:lpstr>
    </vt:vector>
  </TitlesOfParts>
  <Company>Technische Universiteit Eindhoven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2IL05 Data Structures</dc:title>
  <dc:creator>Bettina Speckmann</dc:creator>
  <cp:lastModifiedBy>Dijk, Thomas van</cp:lastModifiedBy>
  <cp:revision>50</cp:revision>
  <cp:lastPrinted>2019-02-04T12:10:20Z</cp:lastPrinted>
  <dcterms:created xsi:type="dcterms:W3CDTF">2007-08-26T17:39:31Z</dcterms:created>
  <dcterms:modified xsi:type="dcterms:W3CDTF">2025-04-11T14:58:54Z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0x0101006A83A90CF4C93243876F7215357860D2</vt:lpwstr>
  </property>
  <property fmtid="{D5CDD505-2E9C-101B-9397-08002B2CF9AE}" pid="3" name="MediaServiceImageTags">
    <vt:lpwstr/>
  </property>
</Properties>
</file>